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BB0F-C1ED-4F6F-8E01-52329ABFA3A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389B-9172-426E-BA14-DBF5236CDD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BB0F-C1ED-4F6F-8E01-52329ABFA3A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389B-9172-426E-BA14-DBF5236CDD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BB0F-C1ED-4F6F-8E01-52329ABFA3A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389B-9172-426E-BA14-DBF5236CDD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14400" y="2362200"/>
            <a:ext cx="3924300" cy="3733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91100" y="2362200"/>
            <a:ext cx="39243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7747DE-1A51-4FDC-8468-AE2EFD5EE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BB0F-C1ED-4F6F-8E01-52329ABFA3A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389B-9172-426E-BA14-DBF5236CDD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BB0F-C1ED-4F6F-8E01-52329ABFA3A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389B-9172-426E-BA14-DBF5236CDD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BB0F-C1ED-4F6F-8E01-52329ABFA3A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389B-9172-426E-BA14-DBF5236CDD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BB0F-C1ED-4F6F-8E01-52329ABFA3A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389B-9172-426E-BA14-DBF5236CDD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BB0F-C1ED-4F6F-8E01-52329ABFA3A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389B-9172-426E-BA14-DBF5236CDD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BB0F-C1ED-4F6F-8E01-52329ABFA3A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389B-9172-426E-BA14-DBF5236CDD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BB0F-C1ED-4F6F-8E01-52329ABFA3A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389B-9172-426E-BA14-DBF5236CDD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BB0F-C1ED-4F6F-8E01-52329ABFA3A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E389B-9172-426E-BA14-DBF5236CDD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1BB0F-C1ED-4F6F-8E01-52329ABFA3A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E389B-9172-426E-BA14-DBF5236CDDF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80010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 </a:t>
            </a:r>
            <a:r>
              <a:rPr lang="en-US" sz="12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llamo</a:t>
            </a:r>
            <a:r>
              <a:rPr lang="en-US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________________ </a:t>
            </a:r>
            <a:r>
              <a:rPr lang="en-US" sz="12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Clase</a:t>
            </a:r>
            <a:r>
              <a:rPr lang="en-US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7IM</a:t>
            </a:r>
            <a:br>
              <a:rPr lang="en-US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 </a:t>
            </a:r>
            <a:r>
              <a:rPr lang="en-US" sz="12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fecha</a:t>
            </a:r>
            <a:r>
              <a:rPr lang="en-US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2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</a:t>
            </a:r>
            <a:r>
              <a:rPr lang="en-US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el 30 de </a:t>
            </a:r>
            <a:r>
              <a:rPr lang="en-US" sz="12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marzo</a:t>
            </a:r>
            <a:r>
              <a:rPr lang="en-US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2012.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038600" y="2362200"/>
            <a:ext cx="4876800" cy="37338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sz="2400" smtClean="0"/>
              <a:t>¿Tienes la plancha de vela?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sz="2400" smtClean="0"/>
              <a:t>___________________________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sz="2400" smtClean="0"/>
              <a:t>2. ¿Dónde la compraste?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sz="2400" smtClean="0"/>
              <a:t>___________________________ 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sz="2400" smtClean="0"/>
              <a:t>3. ¿Compraste un traje de baño?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sz="2400" smtClean="0"/>
              <a:t>___________________________ 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sz="2400" smtClean="0"/>
              <a:t>4. ¿Compró el anorak?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sz="2400" smtClean="0"/>
              <a:t>___________________________</a:t>
            </a:r>
          </a:p>
        </p:txBody>
      </p:sp>
      <p:pic>
        <p:nvPicPr>
          <p:cNvPr id="3076" name="Picture 5" descr="C:\Program Files\Microsoft Office\Clipart\standard\stddir1\bd06811_.wm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84313" y="2362200"/>
            <a:ext cx="1987550" cy="2667000"/>
          </a:xfrm>
        </p:spPr>
      </p:pic>
      <p:pic>
        <p:nvPicPr>
          <p:cNvPr id="2056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areyoush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5334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TextBox 7"/>
          <p:cNvSpPr txBox="1">
            <a:spLocks noChangeArrowheads="1"/>
          </p:cNvSpPr>
          <p:nvPr/>
        </p:nvSpPr>
        <p:spPr bwMode="auto">
          <a:xfrm>
            <a:off x="838200" y="762000"/>
            <a:ext cx="7772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Propósito # 59: Repasamos el pretérito.</a:t>
            </a:r>
          </a:p>
          <a:p>
            <a:r>
              <a:rPr lang="en-US"/>
              <a:t>La Actividad Inicial</a:t>
            </a:r>
          </a:p>
          <a:p>
            <a:r>
              <a:rPr lang="en-US"/>
              <a:t>Copia y contesta con los pronombres.</a:t>
            </a:r>
          </a:p>
        </p:txBody>
      </p:sp>
      <p:sp>
        <p:nvSpPr>
          <p:cNvPr id="3079" name="TextBox 8"/>
          <p:cNvSpPr txBox="1">
            <a:spLocks noChangeArrowheads="1"/>
          </p:cNvSpPr>
          <p:nvPr/>
        </p:nvSpPr>
        <p:spPr bwMode="auto">
          <a:xfrm>
            <a:off x="4800600" y="2743200"/>
            <a:ext cx="3048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Sí, la tengo.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4648200" y="3657600"/>
            <a:ext cx="3429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La compré en Marshall’s.</a:t>
            </a:r>
          </a:p>
        </p:txBody>
      </p:sp>
      <p:sp>
        <p:nvSpPr>
          <p:cNvPr id="3081" name="TextBox 10"/>
          <p:cNvSpPr txBox="1">
            <a:spLocks noChangeArrowheads="1"/>
          </p:cNvSpPr>
          <p:nvPr/>
        </p:nvSpPr>
        <p:spPr bwMode="auto">
          <a:xfrm>
            <a:off x="4572000" y="4419600"/>
            <a:ext cx="3429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Sí, lo compré.</a:t>
            </a:r>
          </a:p>
        </p:txBody>
      </p:sp>
      <p:sp>
        <p:nvSpPr>
          <p:cNvPr id="3082" name="TextBox 11"/>
          <p:cNvSpPr txBox="1">
            <a:spLocks noChangeArrowheads="1"/>
          </p:cNvSpPr>
          <p:nvPr/>
        </p:nvSpPr>
        <p:spPr bwMode="auto">
          <a:xfrm>
            <a:off x="4495800" y="5334000"/>
            <a:ext cx="3429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No, no lo compró.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8" fill="hold"/>
                                        <p:tgtEl>
                                          <p:spTgt spid="20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6"/>
                </p:tgtEl>
              </p:cMediaNode>
            </p:audio>
          </p:childTnLst>
        </p:cTn>
      </p:par>
    </p:tnLst>
    <p:bldLst>
      <p:bldP spid="3079" grpId="0"/>
      <p:bldP spid="3081" grpId="0"/>
      <p:bldP spid="308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>
                <a:solidFill>
                  <a:srgbClr val="FF0000"/>
                </a:solidFill>
              </a:rPr>
              <a:t>Supply the direct object pronoun needed to replace the noun in parentheses and rewrite the sentences in the spaces provided.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dirty="0"/>
              <a:t> </a:t>
            </a:r>
          </a:p>
          <a:p>
            <a:pPr>
              <a:buFont typeface="Wingdings" pitchFamily="2" charset="2"/>
              <a:buNone/>
              <a:defRPr/>
            </a:pPr>
            <a:r>
              <a:rPr lang="es-ES" dirty="0" smtClean="0"/>
              <a:t>1. Yo </a:t>
            </a:r>
            <a:r>
              <a:rPr lang="es-ES" dirty="0"/>
              <a:t>veo (el libro) en la mesa.</a:t>
            </a:r>
            <a:endParaRPr lang="en-US" dirty="0"/>
          </a:p>
          <a:p>
            <a:pPr>
              <a:buFont typeface="Wingdings" pitchFamily="2" charset="2"/>
              <a:buNone/>
              <a:defRPr/>
            </a:pPr>
            <a:r>
              <a:rPr lang="es-ES" dirty="0"/>
              <a:t>______________________________________________</a:t>
            </a:r>
            <a:endParaRPr lang="en-US" dirty="0"/>
          </a:p>
          <a:p>
            <a:pPr>
              <a:buFont typeface="Wingdings" pitchFamily="2" charset="2"/>
              <a:buNone/>
              <a:defRPr/>
            </a:pPr>
            <a:r>
              <a:rPr lang="es-ES" dirty="0"/>
              <a:t> </a:t>
            </a:r>
            <a:endParaRPr lang="en-US" dirty="0"/>
          </a:p>
          <a:p>
            <a:pPr>
              <a:buFont typeface="Wingdings" pitchFamily="2" charset="2"/>
              <a:buNone/>
              <a:defRPr/>
            </a:pPr>
            <a:r>
              <a:rPr lang="es-ES" dirty="0" smtClean="0"/>
              <a:t>2. Yo </a:t>
            </a:r>
            <a:r>
              <a:rPr lang="es-ES" dirty="0"/>
              <a:t>compré (esta impresora) por cien dólares.</a:t>
            </a:r>
            <a:endParaRPr lang="en-US" dirty="0"/>
          </a:p>
          <a:p>
            <a:pPr>
              <a:buFont typeface="Wingdings" pitchFamily="2" charset="2"/>
              <a:buNone/>
              <a:defRPr/>
            </a:pPr>
            <a:r>
              <a:rPr lang="es-ES" dirty="0"/>
              <a:t>______________________________________________</a:t>
            </a:r>
            <a:endParaRPr lang="en-US" dirty="0"/>
          </a:p>
          <a:p>
            <a:pPr>
              <a:buFont typeface="Wingdings" pitchFamily="2" charset="2"/>
              <a:buNone/>
              <a:defRPr/>
            </a:pPr>
            <a:r>
              <a:rPr lang="es-ES" dirty="0" smtClean="0"/>
              <a:t>3. El </a:t>
            </a:r>
            <a:r>
              <a:rPr lang="es-ES" dirty="0"/>
              <a:t>jefe explicó (un plan).</a:t>
            </a:r>
            <a:endParaRPr lang="en-US" dirty="0"/>
          </a:p>
          <a:p>
            <a:pPr>
              <a:buFont typeface="Wingdings" pitchFamily="2" charset="2"/>
              <a:buNone/>
              <a:defRPr/>
            </a:pPr>
            <a:r>
              <a:rPr lang="es-ES" dirty="0"/>
              <a:t>______________________________________________</a:t>
            </a:r>
            <a:endParaRPr lang="en-US" dirty="0"/>
          </a:p>
          <a:p>
            <a:pPr>
              <a:buFont typeface="Wingdings" pitchFamily="2" charset="2"/>
              <a:buNone/>
              <a:defRPr/>
            </a:pPr>
            <a:r>
              <a:rPr lang="es-ES" dirty="0" smtClean="0"/>
              <a:t>4. El </a:t>
            </a:r>
            <a:r>
              <a:rPr lang="es-ES" dirty="0"/>
              <a:t>maestro explicó (una regla gramática).</a:t>
            </a:r>
            <a:endParaRPr lang="en-US" dirty="0"/>
          </a:p>
          <a:p>
            <a:pPr>
              <a:buFont typeface="Wingdings" pitchFamily="2" charset="2"/>
              <a:buNone/>
              <a:defRPr/>
            </a:pPr>
            <a:r>
              <a:rPr lang="es-ES" dirty="0"/>
              <a:t>______________________________________________</a:t>
            </a:r>
            <a:endParaRPr lang="en-US" dirty="0"/>
          </a:p>
          <a:p>
            <a:pPr>
              <a:buFont typeface="Wingdings" pitchFamily="2" charset="2"/>
              <a:buNone/>
              <a:defRPr/>
            </a:pPr>
            <a:r>
              <a:rPr lang="es-ES" dirty="0" smtClean="0"/>
              <a:t>5. Yo </a:t>
            </a:r>
            <a:r>
              <a:rPr lang="es-ES" dirty="0"/>
              <a:t>compré (un anorak).</a:t>
            </a:r>
            <a:endParaRPr lang="en-US" dirty="0"/>
          </a:p>
          <a:p>
            <a:pPr>
              <a:buFont typeface="Wingdings" pitchFamily="2" charset="2"/>
              <a:buNone/>
              <a:defRPr/>
            </a:pPr>
            <a:r>
              <a:rPr lang="es-ES" dirty="0"/>
              <a:t>______________________________________________</a:t>
            </a:r>
            <a:endParaRPr lang="en-US" dirty="0"/>
          </a:p>
          <a:p>
            <a:pPr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219200" y="3733800"/>
            <a:ext cx="6096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7030A0"/>
                </a:solidFill>
              </a:rPr>
              <a:t>La compré por cien dólares.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143000" y="2819400"/>
            <a:ext cx="3276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7030A0"/>
                </a:solidFill>
              </a:rPr>
              <a:t>Lo veo en la mesa.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66800" y="4343400"/>
            <a:ext cx="2514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7030A0"/>
                </a:solidFill>
              </a:rPr>
              <a:t>El jefe lo explicó.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90600" y="4953000"/>
            <a:ext cx="3733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7030A0"/>
                </a:solidFill>
              </a:rPr>
              <a:t>El maestro la explicó.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066800" y="5562600"/>
            <a:ext cx="3352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7030A0"/>
                </a:solidFill>
              </a:rPr>
              <a:t>Lo compré.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Repasamos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Los </a:t>
            </a:r>
            <a:r>
              <a:rPr lang="en-US" dirty="0" err="1" smtClean="0"/>
              <a:t>pronombres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¿</a:t>
            </a:r>
            <a:r>
              <a:rPr lang="en-US" dirty="0" err="1" smtClean="0"/>
              <a:t>Cuales</a:t>
            </a:r>
            <a:r>
              <a:rPr lang="en-US" dirty="0" smtClean="0"/>
              <a:t> son los </a:t>
            </a:r>
            <a:r>
              <a:rPr lang="en-US" dirty="0" err="1" smtClean="0"/>
              <a:t>pronombres</a:t>
            </a:r>
            <a:r>
              <a:rPr lang="en-US" dirty="0" smtClean="0"/>
              <a:t> </a:t>
            </a:r>
            <a:r>
              <a:rPr lang="en-US" dirty="0" err="1" smtClean="0"/>
              <a:t>objetivos</a:t>
            </a:r>
            <a:r>
              <a:rPr lang="en-US" dirty="0" smtClean="0"/>
              <a:t>?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Lo, La, Los, Las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¿Como </a:t>
            </a:r>
            <a:r>
              <a:rPr lang="en-US" dirty="0" err="1" smtClean="0"/>
              <a:t>funcionan</a:t>
            </a:r>
            <a:r>
              <a:rPr lang="en-US" dirty="0" smtClean="0"/>
              <a:t>?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R- Role                 replaces the noun.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G- Gender                masculine or feminine.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N- Number                singular and plural.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P- Position                before the verb.</a:t>
            </a:r>
          </a:p>
          <a:p>
            <a:pPr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2268538" y="4264025"/>
            <a:ext cx="12192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2667000" y="4724400"/>
            <a:ext cx="12192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2743200" y="5181600"/>
            <a:ext cx="12192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2743200" y="5638800"/>
            <a:ext cx="12192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Carmen come los guisantes.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mtClean="0"/>
          </a:p>
          <a:p>
            <a:pPr>
              <a:buFont typeface="Wingdings" pitchFamily="2" charset="2"/>
              <a:buNone/>
            </a:pPr>
            <a:r>
              <a:rPr lang="en-US" smtClean="0"/>
              <a:t>R- Role                 replaces the noun. 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G- Gender                masculine     / 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N- Number                plural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P- Position                before the verb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					Carmen       comen.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4" name="Right Arrow 3"/>
          <p:cNvSpPr/>
          <p:nvPr/>
        </p:nvSpPr>
        <p:spPr>
          <a:xfrm>
            <a:off x="2514600" y="3124200"/>
            <a:ext cx="914400" cy="46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2819400" y="3657600"/>
            <a:ext cx="914400" cy="46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2971800" y="4114800"/>
            <a:ext cx="914400" cy="46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3048000" y="4724400"/>
            <a:ext cx="914400" cy="46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Up Arrow 11"/>
          <p:cNvSpPr/>
          <p:nvPr/>
        </p:nvSpPr>
        <p:spPr>
          <a:xfrm>
            <a:off x="6172200" y="5410200"/>
            <a:ext cx="304800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019800" y="4876800"/>
            <a:ext cx="1219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7030A0"/>
                </a:solidFill>
              </a:rPr>
              <a:t>los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858000" y="2819400"/>
            <a:ext cx="1905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7030A0"/>
                </a:solidFill>
              </a:rPr>
              <a:t>los guisantes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943600" y="3429000"/>
            <a:ext cx="609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7030A0"/>
                </a:solidFill>
              </a:rPr>
              <a:t>lo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477000" y="3352800"/>
            <a:ext cx="129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7030A0"/>
                </a:solidFill>
              </a:rPr>
              <a:t>los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410200" y="3886200"/>
            <a:ext cx="1066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7030A0"/>
                </a:solidFill>
              </a:rPr>
              <a:t>los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6" grpId="1"/>
      <p:bldP spid="17" grpId="0"/>
      <p:bldP spid="1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</Words>
  <Application>Microsoft Office PowerPoint</Application>
  <PresentationFormat>On-screen Show (4:3)</PresentationFormat>
  <Paragraphs>55</Paragraphs>
  <Slides>4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 llamo ________________ Clase 7IM La fecha es el 30 de marzo 2012.</vt:lpstr>
      <vt:lpstr>Supply the direct object pronoun needed to replace the noun in parentheses and rewrite the sentences in the spaces provided.</vt:lpstr>
      <vt:lpstr>Repasamos</vt:lpstr>
      <vt:lpstr>Carmen come los guisantes.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 Clase 7IM La fecha es el 30 de marzo 2012.</dc:title>
  <dc:creator>Sherice</dc:creator>
  <cp:lastModifiedBy>Sherice</cp:lastModifiedBy>
  <cp:revision>1</cp:revision>
  <dcterms:created xsi:type="dcterms:W3CDTF">2012-04-02T18:13:55Z</dcterms:created>
  <dcterms:modified xsi:type="dcterms:W3CDTF">2012-04-02T18:14:34Z</dcterms:modified>
</cp:coreProperties>
</file>